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816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0AC928-521B-4B2C-92B9-9CA173D8E62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AB349D-1F74-440C-B4CD-3AFB87D1EFC5}">
      <dgm:prSet phldrT="[Текст]"/>
      <dgm:spPr/>
      <dgm:t>
        <a:bodyPr/>
        <a:lstStyle/>
        <a:p>
          <a:r>
            <a:rPr lang="ru-RU" dirty="0" smtClean="0"/>
            <a:t>1. Учетные процедуры (внутренние и внешние)</a:t>
          </a:r>
          <a:endParaRPr lang="ru-RU" dirty="0"/>
        </a:p>
      </dgm:t>
    </dgm:pt>
    <dgm:pt modelId="{503D812F-DE90-4D49-8E8E-A83B2FCE0E27}" type="parTrans" cxnId="{4F2B1178-9797-474B-A536-33FA50DC6253}">
      <dgm:prSet/>
      <dgm:spPr/>
      <dgm:t>
        <a:bodyPr/>
        <a:lstStyle/>
        <a:p>
          <a:endParaRPr lang="ru-RU"/>
        </a:p>
      </dgm:t>
    </dgm:pt>
    <dgm:pt modelId="{EFE9F352-30AA-44D4-97CE-76AE724F94F2}" type="sibTrans" cxnId="{4F2B1178-9797-474B-A536-33FA50DC6253}">
      <dgm:prSet/>
      <dgm:spPr/>
      <dgm:t>
        <a:bodyPr/>
        <a:lstStyle/>
        <a:p>
          <a:endParaRPr lang="ru-RU"/>
        </a:p>
      </dgm:t>
    </dgm:pt>
    <dgm:pt modelId="{78050399-5E78-42DD-9D9D-256D9870C74D}">
      <dgm:prSet phldrT="[Текст]"/>
      <dgm:spPr/>
      <dgm:t>
        <a:bodyPr/>
        <a:lstStyle/>
        <a:p>
          <a:r>
            <a:rPr lang="ru-RU" dirty="0" smtClean="0"/>
            <a:t>2. Методические для членов</a:t>
          </a:r>
          <a:endParaRPr lang="ru-RU" dirty="0"/>
        </a:p>
      </dgm:t>
    </dgm:pt>
    <dgm:pt modelId="{94F9D812-72F8-49C5-B3F5-086392B4FBD1}" type="parTrans" cxnId="{8C627FB1-E480-4489-BDB8-3294F3161F3E}">
      <dgm:prSet/>
      <dgm:spPr/>
      <dgm:t>
        <a:bodyPr/>
        <a:lstStyle/>
        <a:p>
          <a:endParaRPr lang="ru-RU"/>
        </a:p>
      </dgm:t>
    </dgm:pt>
    <dgm:pt modelId="{90E894F8-167F-44BA-9640-3A3F1D1F8ECB}" type="sibTrans" cxnId="{8C627FB1-E480-4489-BDB8-3294F3161F3E}">
      <dgm:prSet/>
      <dgm:spPr/>
      <dgm:t>
        <a:bodyPr/>
        <a:lstStyle/>
        <a:p>
          <a:endParaRPr lang="ru-RU"/>
        </a:p>
      </dgm:t>
    </dgm:pt>
    <dgm:pt modelId="{129D97AC-BCD5-4454-A04D-6BB6C7D3B012}">
      <dgm:prSet phldrT="[Текст]"/>
      <dgm:spPr/>
      <dgm:t>
        <a:bodyPr/>
        <a:lstStyle/>
        <a:p>
          <a:r>
            <a:rPr lang="ru-RU" dirty="0" smtClean="0"/>
            <a:t>3.Контроль членов</a:t>
          </a:r>
          <a:endParaRPr lang="ru-RU" dirty="0"/>
        </a:p>
      </dgm:t>
    </dgm:pt>
    <dgm:pt modelId="{2B31C67C-FEB8-4917-8AD0-113431E2E66B}" type="parTrans" cxnId="{55564BAC-F2D3-4A5E-87B1-04AC39702E48}">
      <dgm:prSet/>
      <dgm:spPr/>
      <dgm:t>
        <a:bodyPr/>
        <a:lstStyle/>
        <a:p>
          <a:endParaRPr lang="ru-RU"/>
        </a:p>
      </dgm:t>
    </dgm:pt>
    <dgm:pt modelId="{370CBA34-207B-45E3-B1DD-8452BC41B0F3}" type="sibTrans" cxnId="{55564BAC-F2D3-4A5E-87B1-04AC39702E48}">
      <dgm:prSet/>
      <dgm:spPr/>
      <dgm:t>
        <a:bodyPr/>
        <a:lstStyle/>
        <a:p>
          <a:endParaRPr lang="ru-RU"/>
        </a:p>
      </dgm:t>
    </dgm:pt>
    <dgm:pt modelId="{7516487F-3012-4DA9-8E20-1CA21382A289}">
      <dgm:prSet phldrT="[Текст]"/>
      <dgm:spPr/>
      <dgm:t>
        <a:bodyPr/>
        <a:lstStyle/>
        <a:p>
          <a:r>
            <a:rPr lang="ru-RU" dirty="0" smtClean="0"/>
            <a:t>4. Дисциплинарные</a:t>
          </a:r>
          <a:endParaRPr lang="ru-RU" dirty="0"/>
        </a:p>
      </dgm:t>
    </dgm:pt>
    <dgm:pt modelId="{52B28968-F4E4-44B0-B2F4-0B379058A754}" type="parTrans" cxnId="{E02736C2-C9D4-4F8C-BFA6-7075559B8CBE}">
      <dgm:prSet/>
      <dgm:spPr/>
      <dgm:t>
        <a:bodyPr/>
        <a:lstStyle/>
        <a:p>
          <a:endParaRPr lang="ru-RU"/>
        </a:p>
      </dgm:t>
    </dgm:pt>
    <dgm:pt modelId="{DC9C26AA-8750-407C-B894-1994FD73A1A5}" type="sibTrans" cxnId="{E02736C2-C9D4-4F8C-BFA6-7075559B8CBE}">
      <dgm:prSet/>
      <dgm:spPr/>
      <dgm:t>
        <a:bodyPr/>
        <a:lstStyle/>
        <a:p>
          <a:endParaRPr lang="ru-RU"/>
        </a:p>
      </dgm:t>
    </dgm:pt>
    <dgm:pt modelId="{B657B3DE-4130-4FC9-B6A6-1D0461F1FC5E}">
      <dgm:prSet phldrT="[Текст]"/>
      <dgm:spPr/>
      <dgm:t>
        <a:bodyPr/>
        <a:lstStyle/>
        <a:p>
          <a:r>
            <a:rPr lang="ru-RU" dirty="0" smtClean="0"/>
            <a:t>5. Внутренний контроль</a:t>
          </a:r>
          <a:endParaRPr lang="ru-RU" dirty="0"/>
        </a:p>
      </dgm:t>
    </dgm:pt>
    <dgm:pt modelId="{B0450502-D6CC-48D2-B0D6-4DD7887D5266}" type="parTrans" cxnId="{53EF4BFA-031A-4CCF-AD86-8E7E29CD4663}">
      <dgm:prSet/>
      <dgm:spPr/>
      <dgm:t>
        <a:bodyPr/>
        <a:lstStyle/>
        <a:p>
          <a:endParaRPr lang="ru-RU"/>
        </a:p>
      </dgm:t>
    </dgm:pt>
    <dgm:pt modelId="{03F6C6EF-9CBD-4C39-9CB1-9E31A6E364F6}" type="sibTrans" cxnId="{53EF4BFA-031A-4CCF-AD86-8E7E29CD4663}">
      <dgm:prSet/>
      <dgm:spPr/>
      <dgm:t>
        <a:bodyPr/>
        <a:lstStyle/>
        <a:p>
          <a:endParaRPr lang="ru-RU"/>
        </a:p>
      </dgm:t>
    </dgm:pt>
    <dgm:pt modelId="{A4B4CBB6-8307-43A7-93A8-586AE61844F8}" type="pres">
      <dgm:prSet presAssocID="{210AC928-521B-4B2C-92B9-9CA173D8E62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F91B48-EA61-41BD-98D2-0EC31B850CDB}" type="pres">
      <dgm:prSet presAssocID="{8BAB349D-1F74-440C-B4CD-3AFB87D1EFC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B92D5D-9BFC-4EA9-BBC2-226AB563ED35}" type="pres">
      <dgm:prSet presAssocID="{EFE9F352-30AA-44D4-97CE-76AE724F94F2}" presName="sibTrans" presStyleCnt="0"/>
      <dgm:spPr/>
    </dgm:pt>
    <dgm:pt modelId="{654E3643-9462-4811-8F64-C510DE51A25E}" type="pres">
      <dgm:prSet presAssocID="{78050399-5E78-42DD-9D9D-256D9870C74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BD7DE0-DB60-4850-BDF1-8E295C882EA1}" type="pres">
      <dgm:prSet presAssocID="{90E894F8-167F-44BA-9640-3A3F1D1F8ECB}" presName="sibTrans" presStyleCnt="0"/>
      <dgm:spPr/>
    </dgm:pt>
    <dgm:pt modelId="{A60FA56B-8372-4D26-A921-06E411EB60D8}" type="pres">
      <dgm:prSet presAssocID="{129D97AC-BCD5-4454-A04D-6BB6C7D3B01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039CCD-5440-4787-9931-7CFBA6C38C5C}" type="pres">
      <dgm:prSet presAssocID="{370CBA34-207B-45E3-B1DD-8452BC41B0F3}" presName="sibTrans" presStyleCnt="0"/>
      <dgm:spPr/>
    </dgm:pt>
    <dgm:pt modelId="{BBA7F2C0-1EED-4571-8B68-DFE1092D1E19}" type="pres">
      <dgm:prSet presAssocID="{7516487F-3012-4DA9-8E20-1CA21382A28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EC9425-1188-4EDA-BBD7-B74BF02202E8}" type="pres">
      <dgm:prSet presAssocID="{DC9C26AA-8750-407C-B894-1994FD73A1A5}" presName="sibTrans" presStyleCnt="0"/>
      <dgm:spPr/>
    </dgm:pt>
    <dgm:pt modelId="{6B252C28-ECD9-4ACD-9E42-94B3EF0B3DB6}" type="pres">
      <dgm:prSet presAssocID="{B657B3DE-4130-4FC9-B6A6-1D0461F1FC5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EF4BFA-031A-4CCF-AD86-8E7E29CD4663}" srcId="{210AC928-521B-4B2C-92B9-9CA173D8E620}" destId="{B657B3DE-4130-4FC9-B6A6-1D0461F1FC5E}" srcOrd="4" destOrd="0" parTransId="{B0450502-D6CC-48D2-B0D6-4DD7887D5266}" sibTransId="{03F6C6EF-9CBD-4C39-9CB1-9E31A6E364F6}"/>
    <dgm:cxn modelId="{682B9164-E6DE-4195-9CDB-441AA818248E}" type="presOf" srcId="{7516487F-3012-4DA9-8E20-1CA21382A289}" destId="{BBA7F2C0-1EED-4571-8B68-DFE1092D1E19}" srcOrd="0" destOrd="0" presId="urn:microsoft.com/office/officeart/2005/8/layout/default"/>
    <dgm:cxn modelId="{8C627FB1-E480-4489-BDB8-3294F3161F3E}" srcId="{210AC928-521B-4B2C-92B9-9CA173D8E620}" destId="{78050399-5E78-42DD-9D9D-256D9870C74D}" srcOrd="1" destOrd="0" parTransId="{94F9D812-72F8-49C5-B3F5-086392B4FBD1}" sibTransId="{90E894F8-167F-44BA-9640-3A3F1D1F8ECB}"/>
    <dgm:cxn modelId="{4F2B1178-9797-474B-A536-33FA50DC6253}" srcId="{210AC928-521B-4B2C-92B9-9CA173D8E620}" destId="{8BAB349D-1F74-440C-B4CD-3AFB87D1EFC5}" srcOrd="0" destOrd="0" parTransId="{503D812F-DE90-4D49-8E8E-A83B2FCE0E27}" sibTransId="{EFE9F352-30AA-44D4-97CE-76AE724F94F2}"/>
    <dgm:cxn modelId="{0B664D42-A6B1-432F-B545-1559823381F4}" type="presOf" srcId="{129D97AC-BCD5-4454-A04D-6BB6C7D3B012}" destId="{A60FA56B-8372-4D26-A921-06E411EB60D8}" srcOrd="0" destOrd="0" presId="urn:microsoft.com/office/officeart/2005/8/layout/default"/>
    <dgm:cxn modelId="{E7AA2E23-DFB9-4BA7-9F02-762000882F60}" type="presOf" srcId="{8BAB349D-1F74-440C-B4CD-3AFB87D1EFC5}" destId="{AAF91B48-EA61-41BD-98D2-0EC31B850CDB}" srcOrd="0" destOrd="0" presId="urn:microsoft.com/office/officeart/2005/8/layout/default"/>
    <dgm:cxn modelId="{4A6C7374-ABC5-44DE-940B-42E348A744E4}" type="presOf" srcId="{78050399-5E78-42DD-9D9D-256D9870C74D}" destId="{654E3643-9462-4811-8F64-C510DE51A25E}" srcOrd="0" destOrd="0" presId="urn:microsoft.com/office/officeart/2005/8/layout/default"/>
    <dgm:cxn modelId="{57ADE05C-7D41-41E5-A008-1BADA82E46C5}" type="presOf" srcId="{210AC928-521B-4B2C-92B9-9CA173D8E620}" destId="{A4B4CBB6-8307-43A7-93A8-586AE61844F8}" srcOrd="0" destOrd="0" presId="urn:microsoft.com/office/officeart/2005/8/layout/default"/>
    <dgm:cxn modelId="{55564BAC-F2D3-4A5E-87B1-04AC39702E48}" srcId="{210AC928-521B-4B2C-92B9-9CA173D8E620}" destId="{129D97AC-BCD5-4454-A04D-6BB6C7D3B012}" srcOrd="2" destOrd="0" parTransId="{2B31C67C-FEB8-4917-8AD0-113431E2E66B}" sibTransId="{370CBA34-207B-45E3-B1DD-8452BC41B0F3}"/>
    <dgm:cxn modelId="{C5D6B07A-ACAC-465C-87E4-255AD6FFF4A2}" type="presOf" srcId="{B657B3DE-4130-4FC9-B6A6-1D0461F1FC5E}" destId="{6B252C28-ECD9-4ACD-9E42-94B3EF0B3DB6}" srcOrd="0" destOrd="0" presId="urn:microsoft.com/office/officeart/2005/8/layout/default"/>
    <dgm:cxn modelId="{E02736C2-C9D4-4F8C-BFA6-7075559B8CBE}" srcId="{210AC928-521B-4B2C-92B9-9CA173D8E620}" destId="{7516487F-3012-4DA9-8E20-1CA21382A289}" srcOrd="3" destOrd="0" parTransId="{52B28968-F4E4-44B0-B2F4-0B379058A754}" sibTransId="{DC9C26AA-8750-407C-B894-1994FD73A1A5}"/>
    <dgm:cxn modelId="{5D95E77E-8A5D-4718-8693-C82D19890B55}" type="presParOf" srcId="{A4B4CBB6-8307-43A7-93A8-586AE61844F8}" destId="{AAF91B48-EA61-41BD-98D2-0EC31B850CDB}" srcOrd="0" destOrd="0" presId="urn:microsoft.com/office/officeart/2005/8/layout/default"/>
    <dgm:cxn modelId="{9D22A467-5A64-492B-9003-9A5FDBCCEF64}" type="presParOf" srcId="{A4B4CBB6-8307-43A7-93A8-586AE61844F8}" destId="{C5B92D5D-9BFC-4EA9-BBC2-226AB563ED35}" srcOrd="1" destOrd="0" presId="urn:microsoft.com/office/officeart/2005/8/layout/default"/>
    <dgm:cxn modelId="{7DA9336B-AF37-402A-9AA4-FFF721BCB2B1}" type="presParOf" srcId="{A4B4CBB6-8307-43A7-93A8-586AE61844F8}" destId="{654E3643-9462-4811-8F64-C510DE51A25E}" srcOrd="2" destOrd="0" presId="urn:microsoft.com/office/officeart/2005/8/layout/default"/>
    <dgm:cxn modelId="{662CE7AE-FA0D-4800-A2A3-B0215D118301}" type="presParOf" srcId="{A4B4CBB6-8307-43A7-93A8-586AE61844F8}" destId="{48BD7DE0-DB60-4850-BDF1-8E295C882EA1}" srcOrd="3" destOrd="0" presId="urn:microsoft.com/office/officeart/2005/8/layout/default"/>
    <dgm:cxn modelId="{DF8B1C9E-5F0A-4F20-ABAF-7489B2791FC6}" type="presParOf" srcId="{A4B4CBB6-8307-43A7-93A8-586AE61844F8}" destId="{A60FA56B-8372-4D26-A921-06E411EB60D8}" srcOrd="4" destOrd="0" presId="urn:microsoft.com/office/officeart/2005/8/layout/default"/>
    <dgm:cxn modelId="{5EA469B3-9CBE-4BA7-85AA-0969136723ED}" type="presParOf" srcId="{A4B4CBB6-8307-43A7-93A8-586AE61844F8}" destId="{49039CCD-5440-4787-9931-7CFBA6C38C5C}" srcOrd="5" destOrd="0" presId="urn:microsoft.com/office/officeart/2005/8/layout/default"/>
    <dgm:cxn modelId="{92B27F53-F40F-4AD3-88EE-73193BAA1C9A}" type="presParOf" srcId="{A4B4CBB6-8307-43A7-93A8-586AE61844F8}" destId="{BBA7F2C0-1EED-4571-8B68-DFE1092D1E19}" srcOrd="6" destOrd="0" presId="urn:microsoft.com/office/officeart/2005/8/layout/default"/>
    <dgm:cxn modelId="{6815D344-B5BF-41C8-B92A-CDF9CE4B976B}" type="presParOf" srcId="{A4B4CBB6-8307-43A7-93A8-586AE61844F8}" destId="{CCEC9425-1188-4EDA-BBD7-B74BF02202E8}" srcOrd="7" destOrd="0" presId="urn:microsoft.com/office/officeart/2005/8/layout/default"/>
    <dgm:cxn modelId="{0AAB2180-FDBC-49ED-BF9B-747CABBE128B}" type="presParOf" srcId="{A4B4CBB6-8307-43A7-93A8-586AE61844F8}" destId="{6B252C28-ECD9-4ACD-9E42-94B3EF0B3DB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F91B48-EA61-41BD-98D2-0EC31B850CD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1. Учетные процедуры (внутренние и внешние)</a:t>
          </a:r>
          <a:endParaRPr lang="ru-RU" sz="2400" kern="1200" dirty="0"/>
        </a:p>
      </dsp:txBody>
      <dsp:txXfrm>
        <a:off x="0" y="591343"/>
        <a:ext cx="2571749" cy="1543050"/>
      </dsp:txXfrm>
    </dsp:sp>
    <dsp:sp modelId="{654E3643-9462-4811-8F64-C510DE51A25E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2. Методические для членов</a:t>
          </a:r>
          <a:endParaRPr lang="ru-RU" sz="2400" kern="1200" dirty="0"/>
        </a:p>
      </dsp:txBody>
      <dsp:txXfrm>
        <a:off x="2828925" y="591343"/>
        <a:ext cx="2571749" cy="1543050"/>
      </dsp:txXfrm>
    </dsp:sp>
    <dsp:sp modelId="{A60FA56B-8372-4D26-A921-06E411EB60D8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3.Контроль членов</a:t>
          </a:r>
          <a:endParaRPr lang="ru-RU" sz="2400" kern="1200" dirty="0"/>
        </a:p>
      </dsp:txBody>
      <dsp:txXfrm>
        <a:off x="5657849" y="591343"/>
        <a:ext cx="2571749" cy="1543050"/>
      </dsp:txXfrm>
    </dsp:sp>
    <dsp:sp modelId="{BBA7F2C0-1EED-4571-8B68-DFE1092D1E19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4. Дисциплинарные</a:t>
          </a:r>
          <a:endParaRPr lang="ru-RU" sz="2400" kern="1200" dirty="0"/>
        </a:p>
      </dsp:txBody>
      <dsp:txXfrm>
        <a:off x="1414462" y="2391569"/>
        <a:ext cx="2571749" cy="1543050"/>
      </dsp:txXfrm>
    </dsp:sp>
    <dsp:sp modelId="{6B252C28-ECD9-4ACD-9E42-94B3EF0B3DB6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5. Внутренний контроль</a:t>
          </a:r>
          <a:endParaRPr lang="ru-RU" sz="2400" kern="1200" dirty="0"/>
        </a:p>
      </dsp:txBody>
      <dsp:txXfrm>
        <a:off x="4243387" y="2391569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578DA-4561-435D-A1F5-FBA40315EE34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E6509-B8EF-4A55-91DA-01CF03F6D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942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0EF57-F48A-4E24-9BED-10845D0CD32F}" type="datetime1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BC2-A696-428C-AA9F-DC4661831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418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E988-D95F-47DC-926E-54159B7257BC}" type="datetime1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BC2-A696-428C-AA9F-DC4661831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230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8416-DCB3-481A-962C-DA69C82DA483}" type="datetime1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BC2-A696-428C-AA9F-DC4661831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791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D61B-78B6-4E1E-9D66-622C132D1DA4}" type="datetime1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BC2-A696-428C-AA9F-DC4661831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454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84CF-A022-4744-9043-660EAE968B97}" type="datetime1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BC2-A696-428C-AA9F-DC4661831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171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FE5B1-78AE-4AAD-B9D2-CD155E7A7788}" type="datetime1">
              <a:rPr lang="ru-RU" smtClean="0"/>
              <a:t>25.06.2020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BC2-A696-428C-AA9F-DC4661831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45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7D06-A901-4B57-B7E1-486D19FCEBB4}" type="datetime1">
              <a:rPr lang="ru-RU" smtClean="0"/>
              <a:t>25.06.2020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BC2-A696-428C-AA9F-DC4661831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801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9FA2-CFFD-4D86-BE3B-FBCCA90D2AB2}" type="datetime1">
              <a:rPr lang="ru-RU" smtClean="0"/>
              <a:t>25.06.2020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BC2-A696-428C-AA9F-DC4661831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277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F046-A8FE-4575-A61D-0B95C68C4957}" type="datetime1">
              <a:rPr lang="ru-RU" smtClean="0"/>
              <a:t>25.06.2020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BC2-A696-428C-AA9F-DC4661831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106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B06C4-9973-4BE0-8F09-81D5A7B3BB77}" type="datetime1">
              <a:rPr lang="ru-RU" smtClean="0"/>
              <a:t>25.06.2020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BC2-A696-428C-AA9F-DC4661831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889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5F71-83AB-45E9-B381-CB79C99BFFAE}" type="datetime1">
              <a:rPr lang="ru-RU" smtClean="0"/>
              <a:t>25.06.2020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BC2-A696-428C-AA9F-DC4661831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572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AFD85-BA0C-4A6E-8C0B-E68B3E93630C}" type="datetime1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30 июня 2020 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1ABC2-A696-428C-AA9F-DC4661831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464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996952"/>
            <a:ext cx="7772400" cy="147002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Отчет директора СРО за 2019 г.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5661248"/>
            <a:ext cx="6400800" cy="622920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Назначен общим собранием членов Ассоциации (апрель), согласован с Банком России (223-ФЗ)</a:t>
            </a:r>
            <a:endParaRPr lang="ru-RU" sz="1600" dirty="0"/>
          </a:p>
        </p:txBody>
      </p:sp>
      <p:pic>
        <p:nvPicPr>
          <p:cNvPr id="4" name="Рисунок 3" descr="C:\Users\Иван\Documents\Рабочие\СРО_1 этап нараб\СРО_2 этап\Переписка\логотип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938" y="332656"/>
            <a:ext cx="2803213" cy="237626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56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1. Вступление новых членов Ассоциации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r>
              <a:rPr lang="ru-RU" dirty="0" smtClean="0"/>
              <a:t>Принято 302 из 309 всех в 2019 (на конец отчетного периода- 307);</a:t>
            </a:r>
          </a:p>
          <a:p>
            <a:endParaRPr lang="ru-RU" dirty="0" smtClean="0"/>
          </a:p>
          <a:p>
            <a:r>
              <a:rPr lang="ru-RU" dirty="0" smtClean="0"/>
              <a:t>Оплатили взносы 303 (98%);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Не оплатили 6 (все из одного МО ЛО)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370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2. Финансовые показатели за 2019 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4"/>
          </a:xfrm>
        </p:spPr>
        <p:txBody>
          <a:bodyPr/>
          <a:lstStyle/>
          <a:p>
            <a:r>
              <a:rPr lang="ru-RU" dirty="0" smtClean="0"/>
              <a:t>Доходы </a:t>
            </a:r>
            <a:r>
              <a:rPr lang="en-US" dirty="0" smtClean="0"/>
              <a:t>₽</a:t>
            </a:r>
            <a:r>
              <a:rPr lang="ru-RU" dirty="0" smtClean="0"/>
              <a:t> 3962</a:t>
            </a:r>
            <a:r>
              <a:rPr lang="en-US" dirty="0" smtClean="0"/>
              <a:t> </a:t>
            </a:r>
            <a:r>
              <a:rPr lang="ru-RU" dirty="0" smtClean="0"/>
              <a:t>тыс. </a:t>
            </a:r>
            <a:r>
              <a:rPr lang="en-US" dirty="0" smtClean="0"/>
              <a:t>(96%</a:t>
            </a:r>
            <a:r>
              <a:rPr lang="ru-RU" smtClean="0"/>
              <a:t> </a:t>
            </a:r>
            <a:r>
              <a:rPr lang="ru-RU" smtClean="0"/>
              <a:t>плана</a:t>
            </a:r>
            <a:r>
              <a:rPr lang="en-US" dirty="0" smtClean="0"/>
              <a:t>)</a:t>
            </a:r>
          </a:p>
          <a:p>
            <a:r>
              <a:rPr lang="ru-RU" dirty="0" smtClean="0"/>
              <a:t>Расходы ₽ 2300 тыс. </a:t>
            </a:r>
            <a:r>
              <a:rPr lang="ru-RU" dirty="0" smtClean="0"/>
              <a:t>(82% </a:t>
            </a:r>
            <a:r>
              <a:rPr lang="ru-RU" dirty="0" smtClean="0"/>
              <a:t>плана)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3068960"/>
            <a:ext cx="8229600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3. Основные мероприятия в 2019 г. (цели)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64694" y="4211960"/>
            <a:ext cx="8229600" cy="2241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Получение статуса СРО (26.12.2019)</a:t>
            </a:r>
            <a:endParaRPr lang="en-US" dirty="0" smtClean="0"/>
          </a:p>
          <a:p>
            <a:r>
              <a:rPr lang="ru-RU" dirty="0" smtClean="0"/>
              <a:t>Устав, внутренние стандарты</a:t>
            </a:r>
          </a:p>
          <a:p>
            <a:r>
              <a:rPr lang="ru-RU" dirty="0" smtClean="0"/>
              <a:t>Организационно-штатные </a:t>
            </a:r>
          </a:p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56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4. Коммуникации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44824"/>
          </a:xfrm>
        </p:spPr>
        <p:txBody>
          <a:bodyPr/>
          <a:lstStyle/>
          <a:p>
            <a:r>
              <a:rPr lang="ru-RU" dirty="0" smtClean="0"/>
              <a:t>Совещания в Банке России (2) и переписка</a:t>
            </a:r>
          </a:p>
          <a:p>
            <a:r>
              <a:rPr lang="ru-RU" dirty="0" smtClean="0"/>
              <a:t>Внешние форумы (2)</a:t>
            </a:r>
          </a:p>
          <a:p>
            <a:r>
              <a:rPr lang="ru-RU" dirty="0" err="1" smtClean="0"/>
              <a:t>Вэбинары</a:t>
            </a:r>
            <a:r>
              <a:rPr lang="ru-RU" dirty="0" smtClean="0"/>
              <a:t> и семинары для членов (2)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3573016"/>
            <a:ext cx="8229600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5</a:t>
            </a:r>
            <a:r>
              <a:rPr lang="ru-RU" dirty="0" smtClean="0"/>
              <a:t>. Работа в условиях СРО (с 2020 г.)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67791" y="4581128"/>
            <a:ext cx="8229600" cy="2044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Дорожная карта (проект согласуется)</a:t>
            </a:r>
          </a:p>
          <a:p>
            <a:r>
              <a:rPr lang="ru-RU" dirty="0" smtClean="0"/>
              <a:t>Привлекательные условия членства</a:t>
            </a:r>
          </a:p>
          <a:p>
            <a:r>
              <a:rPr lang="ru-RU" dirty="0" smtClean="0"/>
              <a:t>Участие в качественном изменении СКПК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466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Дорожная карта по повышению качества и эффективности деятельности СРО (задачи)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95981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578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1.Учетные процедуры (развитие внутренней нормативной базы СРО)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Регламент ведения электронного досье (паспорта) члена СРО</a:t>
            </a:r>
          </a:p>
          <a:p>
            <a:r>
              <a:rPr lang="ru-RU" dirty="0" smtClean="0"/>
              <a:t>Доработка «Условий членства, размера членских взносов и порядка уплаты взносов»</a:t>
            </a:r>
          </a:p>
          <a:p>
            <a:r>
              <a:rPr lang="ru-RU" dirty="0" smtClean="0"/>
              <a:t>Положение  о взаимодействии с другими СРО (обмен информацией о прекращении членства)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773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200" dirty="0" smtClean="0"/>
              <a:t>2. Методические процедуры (требования </a:t>
            </a:r>
            <a:r>
              <a:rPr lang="ru-RU" sz="3200" dirty="0"/>
              <a:t>к ведению реестра </a:t>
            </a:r>
            <a:r>
              <a:rPr lang="ru-RU" sz="3200" dirty="0" smtClean="0"/>
              <a:t>членов) </a:t>
            </a:r>
            <a:endParaRPr lang="ru-RU" sz="32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</a:t>
            </a:r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67544" y="1700808"/>
            <a:ext cx="82296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3. Контрольные процедуры</a:t>
            </a:r>
            <a:endParaRPr lang="ru-RU" sz="32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86749" y="3068960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Получение СРО отчетности от членов</a:t>
            </a:r>
          </a:p>
          <a:p>
            <a:r>
              <a:rPr lang="ru-RU" dirty="0" smtClean="0"/>
              <a:t>Мониторинг деятельности членов</a:t>
            </a:r>
          </a:p>
          <a:p>
            <a:r>
              <a:rPr lang="ru-RU" dirty="0" smtClean="0"/>
              <a:t>Унификация проверок (Устава, внутренних документов, членства, наблюдательного совета, правления, автоматизация проверки отчетности в Банк России, ФН, доработка документа о контрольном комитете СРО)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6650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4. Дисциплинарные процедуры (унификация мер воздействия и их применения)</a:t>
            </a:r>
            <a:endParaRPr lang="ru-RU" sz="32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</a:t>
            </a:r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67544" y="1700808"/>
            <a:ext cx="82296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5. Процедуры внутреннего контроля (разработка Системы ВК СРО)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040283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354</Words>
  <Application>Microsoft Office PowerPoint</Application>
  <PresentationFormat>Экран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Отчет директора СРО за 2019 г.</vt:lpstr>
      <vt:lpstr>1. Вступление новых членов Ассоциации</vt:lpstr>
      <vt:lpstr>2. Финансовые показатели за 2019 г.</vt:lpstr>
      <vt:lpstr>4. Коммуникации</vt:lpstr>
      <vt:lpstr>Дорожная карта по повышению качества и эффективности деятельности СРО (задачи)</vt:lpstr>
      <vt:lpstr>1.Учетные процедуры (развитие внутренней нормативной базы СРО)</vt:lpstr>
      <vt:lpstr>2. Методические процедуры (требования к ведению реестра членов) </vt:lpstr>
      <vt:lpstr>4. Дисциплинарные процедуры (унификация мер воздействия и их применения)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директора СРО за 2019 г.</dc:title>
  <dc:creator>RePack by Diakov</dc:creator>
  <cp:lastModifiedBy>RePack by Diakov</cp:lastModifiedBy>
  <cp:revision>11</cp:revision>
  <dcterms:created xsi:type="dcterms:W3CDTF">2020-06-25T06:05:17Z</dcterms:created>
  <dcterms:modified xsi:type="dcterms:W3CDTF">2020-06-25T11:35:08Z</dcterms:modified>
</cp:coreProperties>
</file>