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51" d="100"/>
          <a:sy n="51" d="100"/>
        </p:scale>
        <p:origin x="9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C92918-DADD-4FE5-85A8-7660ADB3F729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6928F-82CC-4732-99EE-956F0D60C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416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C94322-E662-C34D-014A-1A9CD5AF6A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AADD587-9D85-2FC4-9378-7EF4AB0900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E1200F-6DFE-E2E6-A8D7-93F82D53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9697-29A5-42D4-AB36-0E9331F9CE56}" type="datetime1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460D83-7A01-486F-6D85-85557A274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МА СКПК "Единство"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952E17-B9CF-AF00-D3DC-8F043CFB5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BE73D-19A8-4D10-97EA-A98542CAF0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762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2FB143-498F-0993-8B97-259EB16B9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0A1FAD0-145C-0657-E0F8-242957CFAB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700672-B894-194D-B612-0DC2548CA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E11B-BB00-422F-B80B-AAF2A912E108}" type="datetime1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2123D6-1465-6D0F-050A-DAB508056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МА СКПК "Единство"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4714FE-C0D8-30D8-0B7A-720402800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BE73D-19A8-4D10-97EA-A98542CAF0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979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B1C7195-55A5-C289-7969-9409F5B280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CB82F8A-7A6C-7887-9563-D983DE33B9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A1B2A5-E066-68E7-4950-42855CF61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5247-F74D-4CE4-BA25-F1C215AC3615}" type="datetime1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FF73EC6-7339-ECE0-3561-DA9013B75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МА СКПК "Единство"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E261F10-37C8-141C-E406-60BE83F5D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BE73D-19A8-4D10-97EA-A98542CAF0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928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6EFCB8-8DF0-E40B-04F5-E4DA2D040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99BBCA-4950-3FCC-BBB2-BAAFFF3AE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EFDFE1-C84E-7E46-206C-CB059D838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D3D6E-1AC2-475A-A112-EB12847C1BFB}" type="datetime1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21D4B7-A136-3DF0-B197-DCE4D57A2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МА СКПК "Единство"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A18B35-339A-69D1-4EBE-6BAFAA5C2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BE73D-19A8-4D10-97EA-A98542CAF0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786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DD3D4E-F6E5-023A-B2F0-7191CADC7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6CE85EF-1E9F-584F-3910-49FE4B6FC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35F5E5-C763-22E3-097E-760E4FACF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9DA67-DF80-4D78-983C-06FD2F144F3D}" type="datetime1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270621-7EA4-3B19-97EC-BEC94E79F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МА СКПК "Единство"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FC2E5C-8D73-A639-F619-7EC31FAAC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BE73D-19A8-4D10-97EA-A98542CAF0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251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ABFE92-9A28-83B3-4F23-344195F5A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EF0112-8C06-F894-1321-2A26DB5C40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A1E18A9-79DE-4F17-A156-CE014BEE90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2B9C06D-712B-3478-BBF9-4D0724D89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11846-952D-407C-96A1-0C0166E32501}" type="datetime1">
              <a:rPr lang="ru-RU" smtClean="0"/>
              <a:t>25.06.2024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182EA3-4057-F7E4-8A91-9EFFDF9EA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МА СКПК "Единство"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F598131-EFE2-F158-1314-28A277BF7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BE73D-19A8-4D10-97EA-A98542CAF0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077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B52865-6FEE-6AB0-097B-10CB7B9D9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A95F22F-6299-DEE4-6B68-50E982C37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448D243-5400-1DAE-5337-6E0BC2C92C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B37E205-F08B-B7BD-493A-87F1F844E6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7AEBDA6-CD8B-5AC3-2199-B4FA33D9CC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EEC6218-C8D2-D95F-C8B3-DAD466315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9F1B-F507-4690-8E63-8CEF476AAEC4}" type="datetime1">
              <a:rPr lang="ru-RU" smtClean="0"/>
              <a:t>25.06.2024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FAD2690-0C29-E986-C28F-F3C304333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МА СКПК "Единство"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CD2A8F7-9F31-0B8C-0675-28C26464E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BE73D-19A8-4D10-97EA-A98542CAF0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08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5A3D3F-C20B-48EB-9D81-ADAEED50A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01D66AE-BC1B-7242-E873-DB69CB594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2F6B-1DED-4184-94F4-86B13FA50B3E}" type="datetime1">
              <a:rPr lang="ru-RU" smtClean="0"/>
              <a:t>25.06.2024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8579254-1E3C-B965-D912-7432C882A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МА СКПК "Единство"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9F31E58-6CB7-7143-C8B4-F8C021102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BE73D-19A8-4D10-97EA-A98542CAF0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040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AE73E4F-56E0-6AEF-9FD3-44216C206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274FE-1595-4F01-A4A6-CFC07B70D310}" type="datetime1">
              <a:rPr lang="ru-RU" smtClean="0"/>
              <a:t>25.06.2024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8D97021-FD66-E3C4-3BA7-E300A99E2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МА СКПК "Единство"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D9CB93F-D9A2-6D10-6042-E74FA5862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BE73D-19A8-4D10-97EA-A98542CAF0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954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F5875F-CE69-9B2F-D191-D80FA1121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5DDA9B-C111-3C77-05BB-3AFC76D3C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63E37C1-DECE-9A0F-C102-3484FC6FD7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5EB776F-29D3-FE0B-1FA4-62AC2ACEA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64CEE-9052-465C-A2CE-12D855F27892}" type="datetime1">
              <a:rPr lang="ru-RU" smtClean="0"/>
              <a:t>25.06.2024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66DBEC3-9F63-64DC-7837-268553F35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МА СКПК "Единство"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388B70A-148E-DC9B-F6D1-D86CB0BAA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BE73D-19A8-4D10-97EA-A98542CAF0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57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D32A76-DFF7-B0F4-1FA8-A7527862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75B9F89-0344-56F8-5E18-809D9F1DB4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3FB4956-9343-5619-0922-EEB449500E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4786DE4-D378-652F-B7EB-8198A5436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4E2A5-F1D2-4E05-8439-3A5D3931AF10}" type="datetime1">
              <a:rPr lang="ru-RU" smtClean="0"/>
              <a:t>25.06.2024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F90C5CB-73FC-86E9-96E2-90B68E085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МА СКПК "Единство"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F5E8F8C-19B7-CF95-122B-03B36F1A2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BE73D-19A8-4D10-97EA-A98542CAF0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171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2F2F31-67E3-9699-E571-340D72EDE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5900FE6-46C1-F000-0E01-BEE3F1E78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BECF3B8-ECF9-FAA6-9228-7DA95A280A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699C0-6B42-4BC7-B6B2-B28B0B93F768}" type="datetime1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2BBC8F-7654-C95F-57EB-2442FD31C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МА СКПК "Единство"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73B6B7-6444-A8C5-A5E2-579E31E871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BE73D-19A8-4D10-97EA-A98542CAF0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45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edinstvo48@yandex.ru" TargetMode="External"/><Relationship Id="rId2" Type="http://schemas.openxmlformats.org/officeDocument/2006/relationships/hyperlink" Target="http://www.aspkkedinstvo.ru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pkkedinstvo.ru/index.php" TargetMode="External"/><Relationship Id="rId2" Type="http://schemas.openxmlformats.org/officeDocument/2006/relationships/hyperlink" Target="http://www.aspkkedinstvo.ru/index.php/dokumenty/usloviya-chlenstva-v-assotsiatsii.html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aspkkedinstvo.ru/index.php/rekomendatsii/obraztsy-dokumentov.html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B7DCF2-BD37-1AE6-095D-EB041C1EDC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8622" y="153119"/>
            <a:ext cx="9748605" cy="1395984"/>
          </a:xfrm>
        </p:spPr>
        <p:txBody>
          <a:bodyPr>
            <a:normAutofit fontScale="90000"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Вступление в МА СКПК «Единство»</a:t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на сайте по адресу: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http://aspkkedinstvo.ru/index.php/rekomendatsii/prezentatsii.html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5A1E8DA-7482-720A-9CEB-A35EAA759C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7252" y="2552607"/>
            <a:ext cx="11437495" cy="41522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40.2 Федерального закона «О сельскохозяйственной кооперации»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Кредитные кооперативы… вступают в саморегулируемую организацию в сфере финансового рынка, объединяющую кредитные кооперативы, …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девяноста дней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следующих за днем наступления одного из следующих событий: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прекращение своего членства в саморегулируемой организации в сфере финансового рынка, объединяющей кредитные кооперативы (при наличии саморегулируемой организации в сфере финансового рынка, объединяющей кредитные кооперативы)</a:t>
            </a:r>
          </a:p>
          <a:p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4EAF1D9-E17A-601D-FC2B-0DB7081C4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МА СКПК "Единство"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B7950F9-2CC9-BE89-B9D5-8936BAF8709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773" y="496800"/>
            <a:ext cx="1313180" cy="12865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3562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A99526B-8D99-F363-D6D5-239CB05E3173}"/>
              </a:ext>
            </a:extLst>
          </p:cNvPr>
          <p:cNvSpPr txBox="1"/>
          <p:nvPr/>
        </p:nvSpPr>
        <p:spPr>
          <a:xfrm>
            <a:off x="629587" y="242552"/>
            <a:ext cx="1130258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 СКПК «Единство»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Создана в 2017 г., а в 2019 г. получила статус как СРО, объединяющей, в основном, СКПК Липецкой области.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объединяет 255 СПКК (52 процента от общего количества действующих СПКК).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Адрес: 398007, г. Липецк, ул.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Студеновская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д.182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Телефон:  8(4742) 71 64 89,  8(961) 596 19 99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Сайт: </a:t>
            </a:r>
            <a:r>
              <a:rPr lang="da-DK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http://www.aspkkedinstvo.ru/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почта: </a:t>
            </a:r>
            <a:r>
              <a:rPr lang="da-DK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edinstvo48@yandex.ru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Директор: Зимин Владимир Иванович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9FEB0494-F8CA-5A4B-6111-EFBBFB9F63FC}"/>
              </a:ext>
            </a:extLst>
          </p:cNvPr>
          <p:cNvSpPr txBox="1">
            <a:spLocks/>
          </p:cNvSpPr>
          <p:nvPr/>
        </p:nvSpPr>
        <p:spPr>
          <a:xfrm>
            <a:off x="508416" y="2550876"/>
            <a:ext cx="10515600" cy="37899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кооператива по вступлению в СРО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Уведомление членов о проведении общего собрания (ст.21,22 193-ФЗ),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Уведомление ЦБ РФ о созыве общего собрания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 территориальности – приказ ЦБ РФ №ОД-2 от 09.01.24 (на сайте ЦБ РФ «Финансовые рынки»/»Микрофинансирование»/»Правовые акты»: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ЦпНзМФИ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№1 г. Нижний Новгород  или №2 (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г.Екатеринбург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общего собрания, принятие решения (ст.22 193-ФЗ),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документов в СРО (Условия членства на сайте СРО),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решения СРО (Условия членства на сайте СРО),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Уплата вступительных и периодических взносов (Условия членства 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сайте СРО)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1C8D7D-F870-FF1B-BEC2-FC1F6D7FA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МА СКПК "Единство"</a:t>
            </a:r>
          </a:p>
        </p:txBody>
      </p:sp>
    </p:spTree>
    <p:extLst>
      <p:ext uri="{BB962C8B-B14F-4D97-AF65-F5344CB8AC3E}">
        <p14:creationId xmlns:p14="http://schemas.microsoft.com/office/powerpoint/2010/main" val="4249147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19DA39B-C801-F666-06D5-E08D7F13D00A}"/>
              </a:ext>
            </a:extLst>
          </p:cNvPr>
          <p:cNvSpPr txBox="1"/>
          <p:nvPr/>
        </p:nvSpPr>
        <p:spPr>
          <a:xfrm>
            <a:off x="584617" y="298926"/>
            <a:ext cx="11392524" cy="86792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вступления в МА СКПК «Единство» необходимо предоставить: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заявление на вступление в АССОЦИАЦИЮ оформленное на бланке СКПК, с печатью СКПК и подписью руководителя;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заверенную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копию устава СКПК (со всеми действующими изменениями и дополнениями к нему);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копию протокола (решения) органа управления СКПК, которым утверждено вступление СКПК в АССОЦИАЦИЮ, заверенную СКПК в установленном порядке;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удостоверенную выписку из реестра членов СКПК, содержащую информацию о количестве членов СКПК;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заверенные СКПК копии внутренних нормативных документов, регулирующих корпоративные отношения в СКПК;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заверенные СКПК копии финансовой (бухгалтерской) отчетности за последний отчетный период (бухгалтерский баланс с приложениями).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документов размещён по адресу </a:t>
            </a:r>
            <a:r>
              <a:rPr lang="da-DK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http://www.aspkkedinstvo.ru/index.php/dokumenty/usloviya-chlenstva-v-assotsiatsii.html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(пункт 3.3.3. Стандарта о членстве), 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заполнению документов размещены по адресу: </a:t>
            </a:r>
            <a:r>
              <a:rPr lang="da-DK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http://www.aspkkedinstvo.ru/index.php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(раздел «Новости»)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заполнения заявления (форма) приведены по адресу: </a:t>
            </a:r>
            <a:r>
              <a:rPr lang="da-DK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http://www.aspkkedinstvo.ru/index.php/dokumenty/usloviya-chlenstva-v-assotsiatsii.html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813D4A1-3526-CE97-2C1A-8D7D339D6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МА СКПК "Единство"</a:t>
            </a:r>
          </a:p>
        </p:txBody>
      </p:sp>
    </p:spTree>
    <p:extLst>
      <p:ext uri="{BB962C8B-B14F-4D97-AF65-F5344CB8AC3E}">
        <p14:creationId xmlns:p14="http://schemas.microsoft.com/office/powerpoint/2010/main" val="158909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95ED0F-D46C-ADE9-8349-2C0A93D74199}"/>
              </a:ext>
            </a:extLst>
          </p:cNvPr>
          <p:cNvSpPr txBox="1"/>
          <p:nvPr/>
        </p:nvSpPr>
        <p:spPr>
          <a:xfrm>
            <a:off x="509666" y="239843"/>
            <a:ext cx="11467475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заявление должно содержать: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полное наименование и основной государственный регистрационный номер (ОГРН) и идентификационный номер налогоплательщика (ИНН) СКПК, выражающей намерение вступить в состав членов АССОЦИАЦИИ,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адрес интернет-сайта СКПК и его адрес электронной почты,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представления Устава: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Заверенная действующая редакция Устава (с приложениями, дополнениями – при наличии)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протокола общего собрания, принявшего решение о вступлении СПКК в МА СКПК «Единство»: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созыве и проведении собрания членов кооператива очень важно соблюдать требования Закона. В частности, обращаем внимание на следующее: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необходимо соблюдение общих требований к порядку созыва и проведения внеочередного общего собрания членов кооператива (ВОСЧ) в соответствии с требованиями 193-ФЗ «О сельскохозяйственной кооперации» (принятие решения о проведении ВОСЧ, сроки и форма уведомлений членов кооператива и др.);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для кооперативов, не являющихся членами СРО необходимо соблюдение требования п.5 ст.40.2 193-ФЗ «О сельскохозяйственной кооперации», а именно: «Кредитные кооперативы, не являющиеся членом саморегулируемой организации в сфере финансового рынка, объединяющей кредитные кооперативы, не позднее чем за 10 рабочих дней до дня проведения общего собрания членов кредитного кооператива направляют уведомления о проведении такого собрания в Банк России.»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0FAB7A2-3ABF-9292-8326-AF34D65BB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МА СКПК "Единство"</a:t>
            </a:r>
          </a:p>
        </p:txBody>
      </p:sp>
    </p:spTree>
    <p:extLst>
      <p:ext uri="{BB962C8B-B14F-4D97-AF65-F5344CB8AC3E}">
        <p14:creationId xmlns:p14="http://schemas.microsoft.com/office/powerpoint/2010/main" val="2240635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A996FD1-EBA0-4C6F-8DD8-12474E2AFEB0}"/>
              </a:ext>
            </a:extLst>
          </p:cNvPr>
          <p:cNvSpPr txBox="1"/>
          <p:nvPr/>
        </p:nvSpPr>
        <p:spPr>
          <a:xfrm>
            <a:off x="409731" y="136525"/>
            <a:ext cx="11707318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выписки из реестра членов: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Предоставляется в формате ведущегося в кооперативе реестра членов и ассоциированных членов.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Рекомендуемая форма (после вступления в СРО) реестра на сайте СРО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http://aspkkedinstvo.ru/index.php/rekomendatsii/obraztsy-dokumentov.html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представления копий внутренних нормативных документов, регулирующих корпоративные отношения в СКПК:</a:t>
            </a:r>
          </a:p>
          <a:p>
            <a:pPr marL="285750" indent="-285750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наблюдательном совете (применительно к условиям в Уставе о наличии такого Положения  и полномочиям Председателя НС);</a:t>
            </a:r>
          </a:p>
          <a:p>
            <a:pPr marL="285750" indent="-285750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об общем собрании (при наличии)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Положение о Правлении (при наличии)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Положение о Председателе (Председателе Правления) при наличии;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другие положения об органах кооператива (при наличии) и требованиях к лицам, находящимся в органах управления (при наличии — п.2.3.1 БСКУ), о рассмотрении жалоб и обращений на действия/бездействия таких лиц (при наличии — п.2.3.7 БСКУ)</a:t>
            </a:r>
          </a:p>
          <a:p>
            <a:pPr marL="285750" indent="-285750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об антикоррупционной политике (п.3.6.1 БСКУ)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представления отчётности СПКК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Бухгалтерская (финансовая) отчётность: бухгалтерский баланс, отчёт о финансовых результатах, отчёт об изменениях капитала, отчёт о движении денежных средств, отчёт о целевом использовании средств.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Иная отчётность: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Отчёт об исполнении сметы доходов и расходов (при наличии утвержденной сметы)</a:t>
            </a:r>
          </a:p>
          <a:p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8A430AA-0288-0F16-4525-C1C9E0B1A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МА СКПК "Единство"</a:t>
            </a:r>
          </a:p>
        </p:txBody>
      </p:sp>
    </p:spTree>
    <p:extLst>
      <p:ext uri="{BB962C8B-B14F-4D97-AF65-F5344CB8AC3E}">
        <p14:creationId xmlns:p14="http://schemas.microsoft.com/office/powerpoint/2010/main" val="3601708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6D2FB05-BCD7-277E-70AF-A31BE6E4E83A}"/>
              </a:ext>
            </a:extLst>
          </p:cNvPr>
          <p:cNvSpPr txBox="1"/>
          <p:nvPr/>
        </p:nvSpPr>
        <p:spPr>
          <a:xfrm>
            <a:off x="159895" y="289679"/>
            <a:ext cx="118722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взносов в МА СКПК «Единство»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6">
            <a:extLst>
              <a:ext uri="{FF2B5EF4-FFF2-40B4-BE49-F238E27FC236}">
                <a16:creationId xmlns:a16="http://schemas.microsoft.com/office/drawing/2014/main" id="{D8B9D26E-738D-CADE-2064-D998153A62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6721038"/>
              </p:ext>
            </p:extLst>
          </p:nvPr>
        </p:nvGraphicFramePr>
        <p:xfrm>
          <a:off x="1063052" y="737199"/>
          <a:ext cx="10515597" cy="294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878048956"/>
                    </a:ext>
                  </a:extLst>
                </a:gridCol>
                <a:gridCol w="2615340">
                  <a:extLst>
                    <a:ext uri="{9D8B030D-6E8A-4147-A177-3AD203B41FA5}">
                      <a16:colId xmlns:a16="http://schemas.microsoft.com/office/drawing/2014/main" val="1055982644"/>
                    </a:ext>
                  </a:extLst>
                </a:gridCol>
                <a:gridCol w="4395058">
                  <a:extLst>
                    <a:ext uri="{9D8B030D-6E8A-4147-A177-3AD203B41FA5}">
                      <a16:colId xmlns:a16="http://schemas.microsoft.com/office/drawing/2014/main" val="12661941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взносов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Величина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внесения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1738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Вступительный взнос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 руб.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позднее 10 (десяти) календарных дней с даты решения о приёме (на основании выставленного счёта)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7700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Периодический членский взнос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Согласно шкале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Первый взнос – на основании счёта, все последующие – не позднее 20-го дня очередного месяца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0361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Дополнительный членский взнос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регламентировано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решению общего собрания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7220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Целевые членские взносы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регламентировано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решению общего собрания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9171801"/>
                  </a:ext>
                </a:extLst>
              </a:tr>
            </a:tbl>
          </a:graphicData>
        </a:graphic>
      </p:graphicFrame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0ADD346-48B3-525B-D4D2-E6B286A48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МА СКПК "Единство"</a:t>
            </a:r>
          </a:p>
        </p:txBody>
      </p:sp>
    </p:spTree>
    <p:extLst>
      <p:ext uri="{BB962C8B-B14F-4D97-AF65-F5344CB8AC3E}">
        <p14:creationId xmlns:p14="http://schemas.microsoft.com/office/powerpoint/2010/main" val="1677146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>
            <a:extLst>
              <a:ext uri="{FF2B5EF4-FFF2-40B4-BE49-F238E27FC236}">
                <a16:creationId xmlns:a16="http://schemas.microsoft.com/office/drawing/2014/main" id="{3D74EC29-1A04-ABBD-7B84-1FC892095A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962077"/>
              </p:ext>
            </p:extLst>
          </p:nvPr>
        </p:nvGraphicFramePr>
        <p:xfrm>
          <a:off x="838199" y="1825625"/>
          <a:ext cx="11153932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6966">
                  <a:extLst>
                    <a:ext uri="{9D8B030D-6E8A-4147-A177-3AD203B41FA5}">
                      <a16:colId xmlns:a16="http://schemas.microsoft.com/office/drawing/2014/main" val="171764312"/>
                    </a:ext>
                  </a:extLst>
                </a:gridCol>
                <a:gridCol w="5576966">
                  <a:extLst>
                    <a:ext uri="{9D8B030D-6E8A-4147-A177-3AD203B41FA5}">
                      <a16:colId xmlns:a16="http://schemas.microsoft.com/office/drawing/2014/main" val="17897521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Активы на 31 декабря предшествующего года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взноса (месяц)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7474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Вновь образованные и до 2 000 тыс. руб. включительно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4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2 001 до 5 000 тыс. руб. включительно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141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5 001 до 10 000 тыс. руб. включительно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6090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10 001 до 15 000 тыс. руб. включительно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376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15 001 до 30 000 тыс. руб. включительно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521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30 001 до 60 000 тыс. руб. включительно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7996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60 001 до 120 000 тыс. руб. включительно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414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120 001 до 250 000 тыс. руб. включительно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834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250 001 до 500 000 тыс. руб. включительно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953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500 001 тыс. 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132692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8B5FB99-076E-9677-85B4-E21880166867}"/>
              </a:ext>
            </a:extLst>
          </p:cNvPr>
          <p:cNvSpPr txBox="1"/>
          <p:nvPr/>
        </p:nvSpPr>
        <p:spPr>
          <a:xfrm>
            <a:off x="107427" y="683895"/>
            <a:ext cx="115998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действующих периодических членских взносов в МА СКПК «Единство»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CDD08DA-B3B5-041F-3E2B-FBCE6D6A7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МА СКПК "Единство"</a:t>
            </a:r>
          </a:p>
        </p:txBody>
      </p:sp>
    </p:spTree>
    <p:extLst>
      <p:ext uri="{BB962C8B-B14F-4D97-AF65-F5344CB8AC3E}">
        <p14:creationId xmlns:p14="http://schemas.microsoft.com/office/powerpoint/2010/main" val="2868732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5A3C022-3807-C93E-BB1B-613D62206F93}"/>
              </a:ext>
            </a:extLst>
          </p:cNvPr>
          <p:cNvSpPr txBox="1"/>
          <p:nvPr/>
        </p:nvSpPr>
        <p:spPr>
          <a:xfrm>
            <a:off x="0" y="179882"/>
            <a:ext cx="91402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представления отчётности*</a:t>
            </a:r>
          </a:p>
        </p:txBody>
      </p:sp>
      <p:graphicFrame>
        <p:nvGraphicFramePr>
          <p:cNvPr id="4" name="Объект 6">
            <a:extLst>
              <a:ext uri="{FF2B5EF4-FFF2-40B4-BE49-F238E27FC236}">
                <a16:creationId xmlns:a16="http://schemas.microsoft.com/office/drawing/2014/main" id="{52FB5360-8F12-FA90-CF30-B014459B80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5429262"/>
              </p:ext>
            </p:extLst>
          </p:nvPr>
        </p:nvGraphicFramePr>
        <p:xfrm>
          <a:off x="748258" y="767179"/>
          <a:ext cx="1097405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7025">
                  <a:extLst>
                    <a:ext uri="{9D8B030D-6E8A-4147-A177-3AD203B41FA5}">
                      <a16:colId xmlns:a16="http://schemas.microsoft.com/office/drawing/2014/main" val="4196459352"/>
                    </a:ext>
                  </a:extLst>
                </a:gridCol>
                <a:gridCol w="5487025">
                  <a:extLst>
                    <a:ext uri="{9D8B030D-6E8A-4147-A177-3AD203B41FA5}">
                      <a16:colId xmlns:a16="http://schemas.microsoft.com/office/drawing/2014/main" val="34311004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отчёта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Первичное представление (предельный срок)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891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 операциях с денежными средствами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рабочих дней по окончании отчётного месяца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227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деятельности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рабочих дней по окончании отчётного квартала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2373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персональном составе руководящих органов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рабочих дней по окончании отчётного года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8853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Бухгалтерская (финансовая) отчётность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марта года, следующего за отчётным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814601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65A1F45-95DA-FBC7-D578-BCDE60E152DB}"/>
              </a:ext>
            </a:extLst>
          </p:cNvPr>
          <p:cNvSpPr txBox="1"/>
          <p:nvPr/>
        </p:nvSpPr>
        <p:spPr>
          <a:xfrm>
            <a:off x="748258" y="3429001"/>
            <a:ext cx="10869119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 МА СКПК «Единство» к планированию проверок новых членов: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первую очередь (в приоритетном порядке) в график проверок вновь вступившие кооперативы будут включаться с учетом информации, полученной от СРО в которой кооператив находился до вступления в МА СКПК «Единство» (по пятилетнему критерию прежде всего) </a:t>
            </a:r>
          </a:p>
          <a:p>
            <a:pPr marL="285750" indent="-285750" algn="just">
              <a:buFontTx/>
              <a:buChar char="-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 сводный план будет формироваться в целом с учетом пятилетнего критерия, риск-профиля и других критериев</a:t>
            </a:r>
          </a:p>
          <a:p>
            <a:pPr marL="285750" indent="-285750">
              <a:buFontTx/>
              <a:buChar char="-"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7422AD95-E98D-A6AC-A327-A3C22B56B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МА СКПК "Единство"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F72312-DC83-8CC8-518D-F69F5E67D9E6}"/>
              </a:ext>
            </a:extLst>
          </p:cNvPr>
          <p:cNvSpPr txBox="1"/>
          <p:nvPr/>
        </p:nvSpPr>
        <p:spPr>
          <a:xfrm>
            <a:off x="748258" y="2701795"/>
            <a:ext cx="10974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*- для предоставления отчетности и официальной переписки с СРО новым членам необходимо заключить договор и подключиться к системе ЭДО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КонтурДиадок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Вся информация по ссылке  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https://diadoc.com/connect/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0320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1346</Words>
  <Application>Microsoft Office PowerPoint</Application>
  <PresentationFormat>Широкоэкранный</PresentationFormat>
  <Paragraphs>135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Вступление в МА СКПК «Единство»  Презентация на сайте по адресу: http://aspkkedinstvo.ru/index.php/rekomendatsii/prezentatsii.html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Вступление в МА СКПК «Единство»</dc:title>
  <dc:creator>Владимир Зимин</dc:creator>
  <cp:lastModifiedBy>Владимир Зимин</cp:lastModifiedBy>
  <cp:revision>9</cp:revision>
  <dcterms:created xsi:type="dcterms:W3CDTF">2024-05-08T14:25:32Z</dcterms:created>
  <dcterms:modified xsi:type="dcterms:W3CDTF">2024-06-25T15:08:06Z</dcterms:modified>
</cp:coreProperties>
</file>